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305" r:id="rId4"/>
    <p:sldId id="259" r:id="rId5"/>
    <p:sldId id="262" r:id="rId6"/>
    <p:sldId id="273" r:id="rId7"/>
    <p:sldId id="275" r:id="rId8"/>
    <p:sldId id="277" r:id="rId9"/>
    <p:sldId id="276" r:id="rId10"/>
    <p:sldId id="271" r:id="rId11"/>
    <p:sldId id="263" r:id="rId12"/>
    <p:sldId id="264" r:id="rId13"/>
    <p:sldId id="310" r:id="rId14"/>
    <p:sldId id="27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0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314"/>
    <a:srgbClr val="F54C17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sateur\AppData\Local\Temp\Statistiqu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tilisateur\AppData\Local\Temp\Statistiqu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tilisateur\AppData\Local\Temp\Statistiqu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tilisateur\AppData\Local\Temp\Statistiq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[Statistiques.xlsx]Feuil3!$E$110:$H$110</c:f>
              <c:numCache>
                <c:formatCode>General</c:formatCode>
                <c:ptCount val="4"/>
                <c:pt idx="0">
                  <c:v>106</c:v>
                </c:pt>
                <c:pt idx="1">
                  <c:v>479</c:v>
                </c:pt>
                <c:pt idx="2">
                  <c:v>1063</c:v>
                </c:pt>
                <c:pt idx="3">
                  <c:v>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89120"/>
        <c:axId val="82841536"/>
      </c:barChart>
      <c:catAx>
        <c:axId val="4198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2841536"/>
        <c:crosses val="autoZero"/>
        <c:auto val="1"/>
        <c:lblAlgn val="ctr"/>
        <c:lblOffset val="100"/>
        <c:noMultiLvlLbl val="0"/>
      </c:catAx>
      <c:valAx>
        <c:axId val="8284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8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val>
            <c:numRef>
              <c:f>[Statistiques.xlsx]Feuil3!$B$105:$C$105</c:f>
              <c:numCache>
                <c:formatCode>General</c:formatCode>
                <c:ptCount val="2"/>
                <c:pt idx="0">
                  <c:v>2041</c:v>
                </c:pt>
                <c:pt idx="1">
                  <c:v>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92870489137572E-2"/>
          <c:y val="0.13160169057532947"/>
          <c:w val="0.93424669986163156"/>
          <c:h val="0.8683983094246705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8"/>
            <c:spPr>
              <a:solidFill>
                <a:srgbClr val="FFFF00"/>
              </a:solidFill>
            </c:spPr>
          </c:dPt>
          <c:dPt>
            <c:idx val="1"/>
            <c:bubble3D val="0"/>
            <c:explosion val="25"/>
            <c:spPr>
              <a:solidFill>
                <a:srgbClr val="92D050"/>
              </a:solidFill>
            </c:spPr>
          </c:dPt>
          <c:dPt>
            <c:idx val="2"/>
            <c:bubble3D val="0"/>
            <c:explosion val="2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explosion val="25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val>
            <c:numRef>
              <c:f>[Statistiques.xlsx]Feuil3!$F$88:$F$91</c:f>
              <c:numCache>
                <c:formatCode>General</c:formatCode>
                <c:ptCount val="4"/>
                <c:pt idx="0">
                  <c:v>247</c:v>
                </c:pt>
                <c:pt idx="1">
                  <c:v>61</c:v>
                </c:pt>
                <c:pt idx="2">
                  <c:v>62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92D050"/>
              </a:solidFill>
            </c:spPr>
          </c:dPt>
          <c:dPt>
            <c:idx val="5"/>
            <c:bubble3D val="0"/>
            <c:explosion val="1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0"/>
            <c:bubble3D val="0"/>
            <c:explosion val="9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2"/>
            <c:bubble3D val="0"/>
            <c:explosion val="1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5"/>
            <c:bubble3D val="0"/>
            <c:explosion val="10"/>
            <c:spPr>
              <a:solidFill>
                <a:srgbClr val="FFFF99"/>
              </a:solidFill>
            </c:spPr>
          </c:dPt>
          <c:dPt>
            <c:idx val="19"/>
            <c:bubble3D val="0"/>
            <c:explosion val="1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1"/>
            <c:bubble3D val="0"/>
            <c:explosion val="9"/>
            <c:spPr>
              <a:solidFill>
                <a:schemeClr val="bg1">
                  <a:lumMod val="85000"/>
                </a:schemeClr>
              </a:solidFill>
            </c:spPr>
          </c:dPt>
          <c:val>
            <c:numRef>
              <c:f>[Statistiques.xlsx]Feuil2!$G$22:$G$43</c:f>
              <c:numCache>
                <c:formatCode>General</c:formatCode>
                <c:ptCount val="22"/>
                <c:pt idx="0">
                  <c:v>354</c:v>
                </c:pt>
                <c:pt idx="5">
                  <c:v>474</c:v>
                </c:pt>
                <c:pt idx="10">
                  <c:v>807</c:v>
                </c:pt>
                <c:pt idx="12">
                  <c:v>262</c:v>
                </c:pt>
                <c:pt idx="15">
                  <c:v>544</c:v>
                </c:pt>
                <c:pt idx="19">
                  <c:v>360</c:v>
                </c:pt>
                <c:pt idx="21">
                  <c:v>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0.09025</cdr:x>
      <cdr:y>0.16914</cdr:y>
    </cdr:from>
    <cdr:to>
      <cdr:x>0.52983</cdr:x>
      <cdr:y>0.63955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57170" y="288033"/>
          <a:ext cx="1252564" cy="801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Femmes</a:t>
          </a:r>
        </a:p>
        <a:p xmlns:a="http://schemas.openxmlformats.org/drawingml/2006/main">
          <a:r>
            <a:rPr lang="fr-FR" sz="1800" b="1" dirty="0" smtClean="0"/>
            <a:t>65%</a:t>
          </a:r>
          <a:endParaRPr lang="fr-FR" sz="1800" b="1" dirty="0"/>
        </a:p>
      </cdr:txBody>
    </cdr:sp>
  </cdr:relSizeAnchor>
  <cdr:relSizeAnchor xmlns:cdr="http://schemas.openxmlformats.org/drawingml/2006/chartDrawing">
    <cdr:from>
      <cdr:x>0.469</cdr:x>
      <cdr:y>0.31976</cdr:y>
    </cdr:from>
    <cdr:to>
      <cdr:x>0.98165</cdr:x>
      <cdr:y>0.7832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121265" y="510158"/>
          <a:ext cx="1225635" cy="739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Hommes</a:t>
          </a:r>
        </a:p>
        <a:p xmlns:a="http://schemas.openxmlformats.org/drawingml/2006/main">
          <a:r>
            <a:rPr lang="fr-FR" sz="1800" b="1" dirty="0" smtClean="0"/>
            <a:t>35%</a:t>
          </a:r>
          <a:endParaRPr lang="fr-FR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0.56364</cdr:x>
      <cdr:y>0.40584</cdr:y>
    </cdr:from>
    <cdr:to>
      <cdr:x>0.96575</cdr:x>
      <cdr:y>0.78149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232248" y="933554"/>
          <a:ext cx="1592533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800" b="1" dirty="0"/>
            <a:t>Paroisses</a:t>
          </a:r>
        </a:p>
        <a:p xmlns:a="http://schemas.openxmlformats.org/drawingml/2006/main">
          <a:pPr algn="ctr"/>
          <a:r>
            <a:rPr lang="fr-FR" sz="1800" b="1" dirty="0" smtClean="0"/>
            <a:t>62%</a:t>
          </a:r>
          <a:endParaRPr lang="fr-FR" sz="1800" b="1" dirty="0"/>
        </a:p>
      </cdr:txBody>
    </cdr:sp>
  </cdr:relSizeAnchor>
  <cdr:relSizeAnchor xmlns:cdr="http://schemas.openxmlformats.org/drawingml/2006/chartDrawing">
    <cdr:from>
      <cdr:x>0</cdr:x>
      <cdr:y>0.46845</cdr:y>
    </cdr:from>
    <cdr:to>
      <cdr:x>0.42453</cdr:x>
      <cdr:y>0.77304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-539552" y="1077570"/>
          <a:ext cx="1681340" cy="700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fr-FR" sz="1800" b="1" dirty="0" smtClean="0"/>
            <a:t>Mouvements 16%</a:t>
          </a:r>
          <a:endParaRPr lang="fr-FR" sz="1800" b="1" dirty="0"/>
        </a:p>
      </cdr:txBody>
    </cdr:sp>
  </cdr:relSizeAnchor>
  <cdr:relSizeAnchor xmlns:cdr="http://schemas.openxmlformats.org/drawingml/2006/chartDrawing">
    <cdr:from>
      <cdr:x>0.05342</cdr:x>
      <cdr:y>0.0928</cdr:y>
    </cdr:from>
    <cdr:to>
      <cdr:x>0.44657</cdr:x>
      <cdr:y>0.37454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1561" y="213474"/>
          <a:ext cx="155704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fr-FR" sz="1800" b="1" dirty="0"/>
            <a:t>Services</a:t>
          </a:r>
        </a:p>
        <a:p xmlns:a="http://schemas.openxmlformats.org/drawingml/2006/main">
          <a:pPr algn="l"/>
          <a:r>
            <a:rPr lang="fr-FR" sz="1800" b="1" dirty="0"/>
            <a:t> </a:t>
          </a:r>
          <a:r>
            <a:rPr lang="fr-FR" sz="1800" b="1" dirty="0" smtClean="0"/>
            <a:t>16%</a:t>
          </a:r>
          <a:endParaRPr lang="fr-FR" sz="1800" b="1" dirty="0"/>
        </a:p>
      </cdr:txBody>
    </cdr:sp>
  </cdr:relSizeAnchor>
  <cdr:relSizeAnchor xmlns:cdr="http://schemas.openxmlformats.org/drawingml/2006/chartDrawing">
    <cdr:from>
      <cdr:x>0.28247</cdr:x>
      <cdr:y>0</cdr:y>
    </cdr:from>
    <cdr:to>
      <cdr:x>0.69129</cdr:x>
      <cdr:y>0.40584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118696" y="-2090212"/>
          <a:ext cx="1619123" cy="933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/>
            <a:t>Groupes variés</a:t>
          </a:r>
        </a:p>
        <a:p xmlns:a="http://schemas.openxmlformats.org/drawingml/2006/main">
          <a:pPr algn="ctr"/>
          <a:r>
            <a:rPr lang="fr-FR" sz="1800" b="1" dirty="0"/>
            <a:t> </a:t>
          </a:r>
          <a:r>
            <a:rPr lang="fr-FR" sz="1800" b="1" dirty="0" smtClean="0"/>
            <a:t>6%</a:t>
          </a:r>
          <a:endParaRPr lang="fr-FR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0.63333</cdr:x>
      <cdr:y>0.22396</cdr:y>
    </cdr:from>
    <cdr:to>
      <cdr:x>0.73333</cdr:x>
      <cdr:y>0.32465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95600" y="614363"/>
          <a:ext cx="4572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0.60208</cdr:x>
      <cdr:y>0.48438</cdr:y>
    </cdr:from>
    <cdr:to>
      <cdr:x>0.7125</cdr:x>
      <cdr:y>0.6059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752725" y="1328738"/>
          <a:ext cx="5048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0.30208</cdr:x>
      <cdr:y>0.55035</cdr:y>
    </cdr:from>
    <cdr:to>
      <cdr:x>0.38958</cdr:x>
      <cdr:y>0.67188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381125" y="1509713"/>
          <a:ext cx="4000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0.31706</cdr:x>
      <cdr:y>0.01058</cdr:y>
    </cdr:from>
    <cdr:to>
      <cdr:x>0.49205</cdr:x>
      <cdr:y>0.27579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609240" y="47907"/>
          <a:ext cx="1440160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fr-FR" b="1" dirty="0" smtClean="0"/>
            <a:t>Equipes non rattachées à une UP</a:t>
          </a:r>
        </a:p>
        <a:p xmlns:a="http://schemas.openxmlformats.org/drawingml/2006/main">
          <a:pPr algn="r"/>
          <a:r>
            <a:rPr lang="fr-FR" b="1" dirty="0" smtClean="0"/>
            <a:t>11%</a:t>
          </a:r>
          <a:endParaRPr lang="fr-FR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13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5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2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0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4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9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0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0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3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86000">
              <a:srgbClr val="FCA304"/>
            </a:gs>
            <a:gs pos="100000">
              <a:srgbClr val="F54C17"/>
            </a:gs>
            <a:gs pos="100000">
              <a:srgbClr val="B4231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0C016-15BE-400C-B52E-EC9A1C690982}" type="datetimeFigureOut">
              <a:rPr lang="fr-FR" smtClean="0"/>
              <a:t>13/12/2014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35F0-D273-44C3-AB83-954A509C6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7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123728" y="5373216"/>
            <a:ext cx="5125815" cy="936103"/>
          </a:xfrm>
        </p:spPr>
        <p:txBody>
          <a:bodyPr>
            <a:noAutofit/>
          </a:bodyPr>
          <a:lstStyle/>
          <a:p>
            <a:pPr eaLnBrk="1"/>
            <a:r>
              <a:rPr lang="fr-FR" sz="4800" dirty="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Synode diocésain </a:t>
            </a:r>
            <a:br>
              <a:rPr lang="fr-FR" sz="4800" dirty="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</a:br>
            <a:endParaRPr lang="fr-FR" sz="4800" dirty="0" smtClean="0">
              <a:latin typeface="Comic Sans MS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708920"/>
            <a:ext cx="8064895" cy="216024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b="1" dirty="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L'évangélisation, aujourd'hui</a:t>
            </a:r>
            <a:r>
              <a:rPr lang="fr-FR" b="1" dirty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, </a:t>
            </a:r>
            <a:endParaRPr lang="fr-FR" b="1" dirty="0" smtClean="0">
              <a:latin typeface="Comic Sans MS" pitchFamily="66" charset="0"/>
              <a:ea typeface="Marker Felt" charset="0"/>
              <a:cs typeface="Marker Felt" charset="0"/>
              <a:sym typeface="Marker Felt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b="1" dirty="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dans </a:t>
            </a:r>
            <a:r>
              <a:rPr lang="fr-FR" b="1" dirty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la Drôme </a:t>
            </a:r>
            <a:endParaRPr lang="fr-FR" b="1" dirty="0" smtClean="0">
              <a:latin typeface="Comic Sans MS" pitchFamily="66" charset="0"/>
              <a:ea typeface="Marker Felt" charset="0"/>
              <a:cs typeface="Marker Felt" charset="0"/>
              <a:sym typeface="Marker Felt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b="1" dirty="0" smtClean="0">
              <a:latin typeface="Comic Sans MS" pitchFamily="66" charset="0"/>
              <a:ea typeface="Marker Felt" charset="0"/>
              <a:cs typeface="Marker Felt" charset="0"/>
              <a:sym typeface="Marker Felt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4800" dirty="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2013-2015</a:t>
            </a:r>
            <a:endParaRPr lang="fr-FR" sz="4800" dirty="0">
              <a:latin typeface="Comic Sans MS" pitchFamily="66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181"/>
            <a:ext cx="4827511" cy="27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7" y="6016498"/>
            <a:ext cx="1352240" cy="76217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omic Sans MS" panose="030F0702030302020204" pitchFamily="66" charset="0"/>
              </a:rPr>
              <a:t>Synthèse des avis sur la première partie du travail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7544" y="1449006"/>
            <a:ext cx="8229600" cy="4525963"/>
          </a:xfrm>
        </p:spPr>
        <p:txBody>
          <a:bodyPr/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Les domaines ayant interpelés les équipes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401880"/>
              </p:ext>
            </p:extLst>
          </p:nvPr>
        </p:nvGraphicFramePr>
        <p:xfrm>
          <a:off x="395536" y="2016819"/>
          <a:ext cx="8373616" cy="393245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186808"/>
                <a:gridCol w="4186808"/>
              </a:tblGrid>
              <a:tr h="404323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Domaines importants</a:t>
                      </a:r>
                      <a:r>
                        <a:rPr lang="fr-FR" baseline="0" dirty="0" smtClean="0"/>
                        <a:t> pour les équipes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7874">
                <a:tc>
                  <a:txBody>
                    <a:bodyPr/>
                    <a:lstStyle/>
                    <a:p>
                      <a:r>
                        <a:rPr lang="fr-FR" dirty="0" smtClean="0"/>
                        <a:t>Accueil des personnes en marges, loin, très loin de l’Eglise.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43 %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Visibilité de l’Eglise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17 %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La famille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12 %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Les jeunes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La messe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Les groupes de partage sur la Parole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L’</a:t>
                      </a:r>
                      <a:r>
                        <a:rPr lang="fr-FR" dirty="0" err="1" smtClean="0"/>
                        <a:t>oecuménisme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6 %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Le manque de prêtres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068084" cy="1143000"/>
          </a:xfrm>
        </p:spPr>
        <p:txBody>
          <a:bodyPr>
            <a:normAutofit fontScale="90000"/>
          </a:bodyPr>
          <a:lstStyle/>
          <a:p>
            <a:pPr eaLnBrk="1"/>
            <a:r>
              <a:rPr lang="fr-FR" dirty="0" smtClean="0">
                <a:latin typeface="Comic Sans MS" pitchFamily="66" charset="0"/>
              </a:rPr>
              <a:t>Déroulement de la préparation du synode</a:t>
            </a: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467544" y="1504049"/>
            <a:ext cx="8136904" cy="464344"/>
          </a:xfrm>
          <a:custGeom>
            <a:avLst/>
            <a:gdLst>
              <a:gd name="T0" fmla="*/ 2147483647 w 21600"/>
              <a:gd name="T1" fmla="*/ 308662369 h 21600"/>
              <a:gd name="T2" fmla="*/ 2147483647 w 21600"/>
              <a:gd name="T3" fmla="*/ 308662369 h 21600"/>
              <a:gd name="T4" fmla="*/ 2147483647 w 21600"/>
              <a:gd name="T5" fmla="*/ 308662369 h 21600"/>
              <a:gd name="T6" fmla="*/ 2147483647 w 21600"/>
              <a:gd name="T7" fmla="*/ 3086623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l"/>
            <a:r>
              <a:rPr lang="fr-FR" sz="2600" b="1" dirty="0" smtClean="0"/>
              <a:t>2) </a:t>
            </a:r>
            <a:r>
              <a:rPr lang="fr-FR" sz="2600" b="1" dirty="0" smtClean="0">
                <a:latin typeface="Comic Sans MS" pitchFamily="66" charset="0"/>
              </a:rPr>
              <a:t>Deuxième année (septembre-décembre 2014) : 	Les forums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6272" y="2305157"/>
            <a:ext cx="7960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itchFamily="66" charset="0"/>
              </a:rPr>
              <a:t>Toutes les propositions </a:t>
            </a:r>
            <a:r>
              <a:rPr lang="fr-FR" sz="2000" dirty="0" smtClean="0">
                <a:latin typeface="Comic Sans MS" pitchFamily="66" charset="0"/>
              </a:rPr>
              <a:t>des </a:t>
            </a:r>
            <a:r>
              <a:rPr lang="fr-FR" sz="2000" dirty="0">
                <a:latin typeface="Comic Sans MS" pitchFamily="66" charset="0"/>
              </a:rPr>
              <a:t>équipes synodales (environ 1600) ont </a:t>
            </a:r>
            <a:r>
              <a:rPr lang="fr-FR" sz="2000" dirty="0" smtClean="0">
                <a:latin typeface="Comic Sans MS" pitchFamily="66" charset="0"/>
              </a:rPr>
              <a:t>été collectées </a:t>
            </a:r>
            <a:r>
              <a:rPr lang="fr-FR" sz="2000" dirty="0">
                <a:latin typeface="Comic Sans MS" pitchFamily="66" charset="0"/>
              </a:rPr>
              <a:t>et rassemblées dans </a:t>
            </a:r>
            <a:r>
              <a:rPr lang="fr-FR" sz="2000" dirty="0" smtClean="0">
                <a:latin typeface="Comic Sans MS" pitchFamily="66" charset="0"/>
              </a:rPr>
              <a:t>le livret des propositions synodales. 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Les équipes synodales ont été invitées à lire ce livret et à donner 2 thèmes qui leur paraissent importants pour le diocèse. </a:t>
            </a:r>
          </a:p>
          <a:p>
            <a:endParaRPr lang="fr-FR" sz="2000" dirty="0">
              <a:latin typeface="Comic Sans MS" pitchFamily="66" charset="0"/>
            </a:endParaRPr>
          </a:p>
          <a:p>
            <a:r>
              <a:rPr lang="fr-FR" sz="2000" b="1" dirty="0" smtClean="0">
                <a:latin typeface="Comic Sans MS" pitchFamily="66" charset="0"/>
              </a:rPr>
              <a:t>Son rôle :</a:t>
            </a:r>
          </a:p>
          <a:p>
            <a:r>
              <a:rPr lang="fr-FR" sz="2000" b="1" dirty="0" smtClean="0">
                <a:latin typeface="Comic Sans MS" pitchFamily="66" charset="0"/>
              </a:rPr>
              <a:t>&gt; Les </a:t>
            </a:r>
            <a:r>
              <a:rPr lang="fr-FR" sz="2000" b="1" dirty="0">
                <a:latin typeface="Comic Sans MS" panose="030F0702030302020204" pitchFamily="66" charset="0"/>
              </a:rPr>
              <a:t>échanges des 9 forums (6 territoriaux, 1 mouvements, 1 prêtres et 1 diacres) aideront le secrétariat du synode à faire émerger la centaine de propositions qui seront présentées à l'assemblée </a:t>
            </a:r>
            <a:r>
              <a:rPr lang="fr-FR" sz="2000" b="1" dirty="0" smtClean="0">
                <a:latin typeface="Comic Sans MS" panose="030F0702030302020204" pitchFamily="66" charset="0"/>
              </a:rPr>
              <a:t>synodale.</a:t>
            </a:r>
            <a:endParaRPr lang="fr-FR" b="1" dirty="0">
              <a:latin typeface="Comic Sans MS" panose="030F0702030302020204" pitchFamily="66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" y="6165304"/>
            <a:ext cx="1014547" cy="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33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358063" cy="1285429"/>
          </a:xfrm>
        </p:spPr>
        <p:txBody>
          <a:bodyPr>
            <a:normAutofit fontScale="90000"/>
          </a:bodyPr>
          <a:lstStyle/>
          <a:p>
            <a:pPr eaLnBrk="1"/>
            <a:r>
              <a:rPr lang="fr-FR" dirty="0" smtClean="0">
                <a:latin typeface="Comic Sans MS" pitchFamily="66" charset="0"/>
              </a:rPr>
              <a:t>Déroulement du synode (2015)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458214"/>
            <a:ext cx="7529959" cy="453583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FR" sz="2200" b="1" dirty="0">
                <a:latin typeface="Comic Sans MS" pitchFamily="66" charset="0"/>
              </a:rPr>
              <a:t>1</a:t>
            </a:r>
            <a:r>
              <a:rPr lang="fr-FR" sz="2200" b="1" dirty="0" smtClean="0">
                <a:latin typeface="Comic Sans MS" pitchFamily="66" charset="0"/>
              </a:rPr>
              <a:t>) Les élections synodales (janvier 2015)</a:t>
            </a:r>
          </a:p>
          <a:p>
            <a:pPr marL="0" indent="0">
              <a:spcBef>
                <a:spcPct val="0"/>
              </a:spcBef>
              <a:buNone/>
            </a:pPr>
            <a:endParaRPr lang="fr-FR" sz="2200" b="1" dirty="0" smtClean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200" dirty="0" smtClean="0">
                <a:latin typeface="Comic Sans MS" pitchFamily="66" charset="0"/>
              </a:rPr>
              <a:t>Elles </a:t>
            </a:r>
            <a:r>
              <a:rPr lang="fr-FR" sz="2200" smtClean="0">
                <a:latin typeface="Comic Sans MS" pitchFamily="66" charset="0"/>
              </a:rPr>
              <a:t>auront lieu </a:t>
            </a:r>
            <a:r>
              <a:rPr lang="fr-FR" sz="2200" dirty="0" smtClean="0">
                <a:latin typeface="Comic Sans MS" pitchFamily="66" charset="0"/>
              </a:rPr>
              <a:t>en janvier dans tout le diocèse et éliront (en fonction de % prévus dans la loi électorale) environ 200 membres représentatifs du diocèse.</a:t>
            </a:r>
            <a:endParaRPr lang="fr-FR" sz="2200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200" b="1" dirty="0" smtClean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200" b="1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200" b="1" dirty="0">
                <a:latin typeface="Comic Sans MS" pitchFamily="66" charset="0"/>
              </a:rPr>
              <a:t>2</a:t>
            </a:r>
            <a:r>
              <a:rPr lang="fr-FR" sz="2200" b="1" dirty="0" smtClean="0">
                <a:latin typeface="Comic Sans MS" pitchFamily="66" charset="0"/>
              </a:rPr>
              <a:t>) L’assemblée synodale (Mars 2015)</a:t>
            </a:r>
            <a:endParaRPr lang="fr-FR" sz="2200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</a:pPr>
            <a:endParaRPr lang="fr-FR" sz="2200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</a:pPr>
            <a:r>
              <a:rPr lang="fr-FR" sz="2200" dirty="0">
                <a:latin typeface="Comic Sans MS" pitchFamily="66" charset="0"/>
              </a:rPr>
              <a:t>Après élections des participants, l'assemblée synodale se réunit pour voter les propositions faites par les équipes </a:t>
            </a:r>
            <a:r>
              <a:rPr lang="fr-FR" sz="2200" dirty="0" smtClean="0">
                <a:latin typeface="Comic Sans MS" pitchFamily="66" charset="0"/>
              </a:rPr>
              <a:t>synodales et les forums </a:t>
            </a:r>
            <a:r>
              <a:rPr lang="fr-FR" sz="2200" dirty="0">
                <a:latin typeface="Comic Sans MS" pitchFamily="66" charset="0"/>
              </a:rPr>
              <a:t>et </a:t>
            </a:r>
            <a:r>
              <a:rPr lang="fr-FR" sz="2200" dirty="0" smtClean="0">
                <a:latin typeface="Comic Sans MS" pitchFamily="66" charset="0"/>
              </a:rPr>
              <a:t>répertoriées </a:t>
            </a:r>
            <a:r>
              <a:rPr lang="fr-FR" sz="2200" dirty="0">
                <a:latin typeface="Comic Sans MS" pitchFamily="66" charset="0"/>
              </a:rPr>
              <a:t>dans le cahier synodal.</a:t>
            </a:r>
          </a:p>
          <a:p>
            <a:pPr marL="0" indent="0">
              <a:spcBef>
                <a:spcPct val="0"/>
              </a:spcBef>
            </a:pPr>
            <a:endParaRPr lang="fr-FR" sz="2200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200" b="1" dirty="0" smtClean="0">
                <a:latin typeface="Comic Sans MS" pitchFamily="66" charset="0"/>
              </a:rPr>
              <a:t>&gt; Moyens </a:t>
            </a:r>
            <a:r>
              <a:rPr lang="fr-FR" sz="2200" dirty="0" smtClean="0">
                <a:latin typeface="Comic Sans MS" pitchFamily="66" charset="0"/>
              </a:rPr>
              <a:t>:</a:t>
            </a:r>
            <a:r>
              <a:rPr lang="fr-FR" sz="2200" b="1" dirty="0" smtClean="0">
                <a:latin typeface="Comic Sans MS" pitchFamily="66" charset="0"/>
              </a:rPr>
              <a:t> </a:t>
            </a:r>
            <a:r>
              <a:rPr lang="fr-FR" sz="2200" b="1" dirty="0">
                <a:latin typeface="Comic Sans MS" pitchFamily="66" charset="0"/>
              </a:rPr>
              <a:t>le cahier synodal préparé par le secrétariat du synode.</a:t>
            </a:r>
          </a:p>
          <a:p>
            <a:pPr marL="0" indent="0">
              <a:spcBef>
                <a:spcPct val="0"/>
              </a:spcBef>
              <a:buNone/>
            </a:pPr>
            <a:endParaRPr lang="fr-FR" sz="2200" dirty="0"/>
          </a:p>
          <a:p>
            <a:pPr marL="0" indent="0">
              <a:spcBef>
                <a:spcPct val="0"/>
              </a:spcBef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2708920"/>
            <a:ext cx="1872208" cy="1155399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FB3"/>
                    </a:gs>
                    <a:gs pos="100000">
                      <a:srgbClr val="0C3280"/>
                    </a:gs>
                  </a:gsLst>
                  <a:lin ang="5400000"/>
                </a:gra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5362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/>
            <a:r>
              <a:rPr lang="fr-FR" dirty="0" smtClean="0">
                <a:latin typeface="Comic Sans MS" pitchFamily="66" charset="0"/>
              </a:rPr>
              <a:t>Déroulement du synode (2015)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FR" sz="2200" b="1" dirty="0">
                <a:latin typeface="Comic Sans MS" pitchFamily="66" charset="0"/>
              </a:rPr>
              <a:t>3</a:t>
            </a:r>
            <a:r>
              <a:rPr lang="fr-FR" sz="2200" b="1" dirty="0" smtClean="0">
                <a:latin typeface="Comic Sans MS" pitchFamily="66" charset="0"/>
              </a:rPr>
              <a:t>) La clôture  </a:t>
            </a:r>
          </a:p>
          <a:p>
            <a:pPr marL="0" indent="0">
              <a:spcBef>
                <a:spcPct val="0"/>
              </a:spcBef>
              <a:buNone/>
            </a:pPr>
            <a:endParaRPr lang="fr-FR" sz="2200" b="1" dirty="0" smtClean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2200" dirty="0" smtClean="0">
                <a:latin typeface="Comic Sans MS" pitchFamily="66" charset="0"/>
              </a:rPr>
              <a:t>Elle aura lieu à la Pentecôte 2015 ( Dimanche 24 mai). A cette date, l’évêque promulguera les propositions du synode qu’il retient. Elles deviendront alors des décisions qui s’appliqueront pour tout le diocèse. </a:t>
            </a:r>
            <a:endParaRPr lang="fr-FR" sz="2200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200" b="1" dirty="0" smtClean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200" b="1" dirty="0"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2200" dirty="0"/>
          </a:p>
          <a:p>
            <a:pPr marL="0" indent="0">
              <a:spcBef>
                <a:spcPct val="0"/>
              </a:spcBef>
              <a:buNone/>
            </a:pPr>
            <a:endParaRPr lang="fr-FR" dirty="0" smtClean="0"/>
          </a:p>
        </p:txBody>
      </p:sp>
      <p:pic>
        <p:nvPicPr>
          <p:cNvPr id="2051" name="Picture 3" descr="C:\Users\utilisateur\Pictures\Damien Aubert\2012 08 Lourdes\DSC_0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6" r="38595"/>
          <a:stretch/>
        </p:blipFill>
        <p:spPr bwMode="auto">
          <a:xfrm rot="1479976">
            <a:off x="6378513" y="3456309"/>
            <a:ext cx="914400" cy="27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0268" b="10102"/>
          <a:stretch/>
        </p:blipFill>
        <p:spPr>
          <a:xfrm rot="20331956">
            <a:off x="1985617" y="4147266"/>
            <a:ext cx="2373883" cy="20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omic Sans MS" panose="030F0702030302020204" pitchFamily="66" charset="0"/>
              </a:rPr>
              <a:t>Premiers messages des équipes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Le sentiment des équipes et leurs messages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50015"/>
              </p:ext>
            </p:extLst>
          </p:nvPr>
        </p:nvGraphicFramePr>
        <p:xfrm>
          <a:off x="395536" y="1916832"/>
          <a:ext cx="8373616" cy="4808295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186808"/>
                <a:gridCol w="4186808"/>
              </a:tblGrid>
              <a:tr h="404323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Bilan général et avis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7874">
                <a:tc>
                  <a:txBody>
                    <a:bodyPr/>
                    <a:lstStyle/>
                    <a:p>
                      <a:r>
                        <a:rPr lang="fr-FR" dirty="0" smtClean="0"/>
                        <a:t>Constats positifs sur les rencontres en équipes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59 %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dirty="0" smtClean="0"/>
                        <a:t>Le désir d’une suite en équipe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33 %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Quelques constats amers (parfois outranciers) sur notre Eglise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18 %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réserves sur la démarche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13 %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attentes pour notre Eglise en Drôme </a:t>
                      </a:r>
                      <a:endParaRPr lang="fr-FR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L’approfondissement, l’enracinement dans le Christ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L’ouverture, l’accueil  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Joie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13 %</a:t>
                      </a:r>
                      <a:endParaRPr lang="fr-FR" dirty="0"/>
                    </a:p>
                  </a:txBody>
                  <a:tcPr/>
                </a:tc>
              </a:tr>
              <a:tr h="404323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place des Laïcs	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1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48680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/>
          </a:p>
          <a:p>
            <a:endParaRPr lang="fr-FR" sz="2800" b="1" dirty="0"/>
          </a:p>
          <a:p>
            <a:r>
              <a:rPr lang="fr-FR" sz="2800" b="1" dirty="0" smtClean="0"/>
              <a:t>Recevoir </a:t>
            </a:r>
            <a:r>
              <a:rPr lang="fr-FR" sz="2800" b="1" dirty="0"/>
              <a:t>le synode comme un cadeau…</a:t>
            </a:r>
          </a:p>
          <a:p>
            <a:endParaRPr lang="fr-FR" sz="2800" i="1" dirty="0" smtClean="0"/>
          </a:p>
          <a:p>
            <a:endParaRPr lang="fr-FR" sz="2800" i="1" dirty="0" smtClean="0"/>
          </a:p>
          <a:p>
            <a:r>
              <a:rPr lang="fr-FR" sz="2800" i="1" dirty="0" smtClean="0"/>
              <a:t>Moi</a:t>
            </a:r>
            <a:r>
              <a:rPr lang="fr-FR" sz="2800" i="1" dirty="0"/>
              <a:t>, j’ai planté. Apollos a arrosé, mais c’est Dieu qui donne la croissance. (1 Corinthiens 3, 6)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  <p:pic>
        <p:nvPicPr>
          <p:cNvPr id="1026" name="Picture 2" descr="tubes feuil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25117"/>
            <a:ext cx="2221235" cy="41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ubes feuil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9013">
            <a:off x="-598456" y="-1675618"/>
            <a:ext cx="2221235" cy="41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6" y="188640"/>
            <a:ext cx="90364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 peuple saint de Dieu participe aussi de la fonction prophétique du Christ. (…) </a:t>
            </a:r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La </a:t>
            </a:r>
            <a:r>
              <a:rPr lang="fr-FR" sz="2800" dirty="0"/>
              <a:t>collectivité des fidèles, ayant l’onction qui vient du Saint (</a:t>
            </a:r>
            <a:r>
              <a:rPr lang="fr-FR" sz="2800" dirty="0" err="1"/>
              <a:t>cf</a:t>
            </a:r>
            <a:r>
              <a:rPr lang="fr-FR" sz="2800" dirty="0"/>
              <a:t> 1 Jean 2, 20 et 27) ne peut se tromper dans la foi </a:t>
            </a:r>
            <a:r>
              <a:rPr lang="fr-FR" sz="2800" dirty="0" smtClean="0"/>
              <a:t>: </a:t>
            </a:r>
            <a:endParaRPr lang="fr-FR" sz="2800" dirty="0"/>
          </a:p>
          <a:p>
            <a:r>
              <a:rPr lang="fr-FR" sz="2800" dirty="0"/>
              <a:t>ce don particulier qu’elle possède, elle le manifeste par le moyen du </a:t>
            </a:r>
            <a:r>
              <a:rPr lang="fr-FR" sz="2800" b="1" dirty="0"/>
              <a:t>sens surnaturel de la foi</a:t>
            </a:r>
            <a:r>
              <a:rPr lang="fr-FR" sz="2800" dirty="0"/>
              <a:t> qui est celui du peuple tout entier, </a:t>
            </a:r>
            <a:r>
              <a:rPr lang="fr-FR" sz="2800" dirty="0" smtClean="0"/>
              <a:t>lorsque</a:t>
            </a:r>
            <a:r>
              <a:rPr lang="fr-FR" sz="2800" dirty="0"/>
              <a:t>, «  des évêques jusqu’aux derniers des fidèles laïcs », elle apporte aux vérités concernant la foi et les mœurs un </a:t>
            </a:r>
            <a:r>
              <a:rPr lang="fr-FR" sz="2800" b="1" dirty="0"/>
              <a:t>consentement (consensus) universel</a:t>
            </a:r>
            <a:r>
              <a:rPr lang="fr-FR" sz="2800" dirty="0"/>
              <a:t>. </a:t>
            </a:r>
          </a:p>
          <a:p>
            <a:endParaRPr lang="fr-FR" sz="2800" dirty="0" smtClean="0"/>
          </a:p>
          <a:p>
            <a:pPr algn="r"/>
            <a:r>
              <a:rPr lang="fr-FR" sz="2800" dirty="0" smtClean="0"/>
              <a:t>(</a:t>
            </a:r>
            <a:r>
              <a:rPr lang="fr-FR" sz="2800" dirty="0"/>
              <a:t>Constitution sur l’Eglise Lumen </a:t>
            </a:r>
            <a:r>
              <a:rPr lang="fr-FR" sz="2800" dirty="0" err="1"/>
              <a:t>Gentium</a:t>
            </a:r>
            <a:r>
              <a:rPr lang="fr-FR" sz="2800" dirty="0"/>
              <a:t> N° 12)</a:t>
            </a:r>
          </a:p>
          <a:p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29389" r="43536" b="25276"/>
          <a:stretch/>
        </p:blipFill>
        <p:spPr>
          <a:xfrm>
            <a:off x="4716016" y="908720"/>
            <a:ext cx="2355976" cy="18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360512"/>
            <a:ext cx="8948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Dans tous les baptisés, du premier au dernier, agit la force sanctificatrice de l’Esprit qui incite à évangéliser.(…)</a:t>
            </a:r>
          </a:p>
          <a:p>
            <a:r>
              <a:rPr lang="fr-FR" sz="2800" dirty="0"/>
              <a:t> </a:t>
            </a:r>
          </a:p>
          <a:p>
            <a:r>
              <a:rPr lang="fr-FR" sz="2800" dirty="0"/>
              <a:t>Comme faisant partie de son mystère d’amour pour l’humanité, </a:t>
            </a:r>
            <a:r>
              <a:rPr lang="fr-FR" sz="2800" dirty="0" smtClean="0"/>
              <a:t>Dieu </a:t>
            </a:r>
            <a:r>
              <a:rPr lang="fr-FR" sz="2800" dirty="0"/>
              <a:t>dote la totalité des fidèles d’un « instinct de la foi » </a:t>
            </a:r>
            <a:endParaRPr lang="fr-FR" sz="2800" dirty="0" smtClean="0"/>
          </a:p>
          <a:p>
            <a:pPr algn="ctr"/>
            <a:r>
              <a:rPr lang="fr-FR" sz="2800" dirty="0" smtClean="0"/>
              <a:t>- </a:t>
            </a:r>
            <a:r>
              <a:rPr lang="fr-FR" sz="2800" dirty="0"/>
              <a:t>le </a:t>
            </a:r>
            <a:r>
              <a:rPr lang="fr-FR" sz="2800" dirty="0" err="1"/>
              <a:t>sensus</a:t>
            </a:r>
            <a:r>
              <a:rPr lang="fr-FR" sz="2800" dirty="0"/>
              <a:t> </a:t>
            </a:r>
            <a:r>
              <a:rPr lang="fr-FR" sz="2800" dirty="0" err="1"/>
              <a:t>fidei</a:t>
            </a:r>
            <a:r>
              <a:rPr lang="fr-FR" sz="2800" dirty="0"/>
              <a:t> – </a:t>
            </a:r>
          </a:p>
          <a:p>
            <a:endParaRPr lang="fr-FR" sz="2800" dirty="0" smtClean="0"/>
          </a:p>
          <a:p>
            <a:r>
              <a:rPr lang="fr-FR" sz="2800" dirty="0" smtClean="0"/>
              <a:t>qui </a:t>
            </a:r>
            <a:r>
              <a:rPr lang="fr-FR" sz="2800" dirty="0"/>
              <a:t>les aide à discerner ce qui vient réellement de Dieu. </a:t>
            </a:r>
          </a:p>
          <a:p>
            <a:endParaRPr lang="fr-FR" sz="2800" dirty="0"/>
          </a:p>
          <a:p>
            <a:r>
              <a:rPr lang="fr-FR" sz="2800" dirty="0" smtClean="0"/>
              <a:t>(</a:t>
            </a:r>
            <a:r>
              <a:rPr lang="fr-FR" sz="2800" dirty="0"/>
              <a:t>La joie de l’Evangile, N° 119)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1" t="13253" r="24095"/>
          <a:stretch/>
        </p:blipFill>
        <p:spPr>
          <a:xfrm>
            <a:off x="6948264" y="4349869"/>
            <a:ext cx="1800200" cy="22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0" y="6093255"/>
            <a:ext cx="1142305" cy="643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3265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DISCERNER, oser faire des choix</a:t>
            </a:r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Chaque </a:t>
            </a:r>
            <a:r>
              <a:rPr lang="fr-FR" sz="2800" dirty="0"/>
              <a:t>Eglise particulière (= diocèse), </a:t>
            </a:r>
            <a:r>
              <a:rPr lang="fr-FR" sz="2800" dirty="0" smtClean="0"/>
              <a:t>portion </a:t>
            </a:r>
            <a:r>
              <a:rPr lang="fr-FR" sz="2800" dirty="0"/>
              <a:t>de l’Eglise catholique sous la conduite de son Evêque, </a:t>
            </a:r>
            <a:r>
              <a:rPr lang="fr-FR" sz="2800" dirty="0" smtClean="0"/>
              <a:t>est </a:t>
            </a:r>
            <a:r>
              <a:rPr lang="fr-FR" sz="2800" dirty="0"/>
              <a:t>elle aussi appelée à la </a:t>
            </a:r>
            <a:r>
              <a:rPr lang="fr-FR" sz="2800" b="1" dirty="0">
                <a:solidFill>
                  <a:srgbClr val="C00000"/>
                </a:solidFill>
              </a:rPr>
              <a:t>conversion missionnaire.</a:t>
            </a:r>
            <a:endParaRPr lang="fr-FR" sz="2800" dirty="0">
              <a:solidFill>
                <a:srgbClr val="C00000"/>
              </a:solidFill>
            </a:endParaRPr>
          </a:p>
          <a:p>
            <a:endParaRPr lang="fr-FR" sz="2800" dirty="0" smtClean="0"/>
          </a:p>
          <a:p>
            <a:r>
              <a:rPr lang="fr-FR" sz="2800" dirty="0" smtClean="0"/>
              <a:t>Pour </a:t>
            </a:r>
            <a:r>
              <a:rPr lang="fr-FR" sz="2800" dirty="0"/>
              <a:t>que cette conversion missionnaire soit toujours plus intense, généreuse et féconde, j’exhorte aussi chaque Eglise particulière à entrer dans un </a:t>
            </a:r>
            <a:r>
              <a:rPr lang="fr-FR" sz="2800" b="1" dirty="0"/>
              <a:t>processus de discernement, de purification et de réforme</a:t>
            </a:r>
            <a:r>
              <a:rPr lang="fr-FR" sz="2800" dirty="0"/>
              <a:t>. </a:t>
            </a:r>
          </a:p>
          <a:p>
            <a:pPr algn="r"/>
            <a:endParaRPr lang="fr-FR" sz="2800" dirty="0" smtClean="0"/>
          </a:p>
          <a:p>
            <a:pPr algn="r"/>
            <a:endParaRPr lang="fr-FR" sz="2800" dirty="0"/>
          </a:p>
          <a:p>
            <a:pPr algn="r"/>
            <a:r>
              <a:rPr lang="fr-FR" sz="2800" dirty="0" smtClean="0"/>
              <a:t>(</a:t>
            </a:r>
            <a:r>
              <a:rPr lang="fr-FR" sz="2800" dirty="0"/>
              <a:t>La joie de l’Evangile, N° 30)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37" y="4708728"/>
            <a:ext cx="2843808" cy="18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38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76470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anose="030F0702030302020204" pitchFamily="66" charset="0"/>
              </a:rPr>
              <a:t>Les 6 unités du diocèse de Valence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3265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Un critère donné par le </a:t>
            </a:r>
            <a:r>
              <a:rPr lang="fr-FR" sz="3200" b="1" dirty="0" smtClean="0"/>
              <a:t>Pape François</a:t>
            </a:r>
            <a:r>
              <a:rPr lang="fr-FR" sz="3200" b="1" dirty="0"/>
              <a:t> :</a:t>
            </a:r>
          </a:p>
          <a:p>
            <a:endParaRPr lang="fr-FR" sz="3200" dirty="0" smtClean="0"/>
          </a:p>
          <a:p>
            <a:endParaRPr lang="fr-FR" sz="3200" dirty="0"/>
          </a:p>
          <a:p>
            <a:r>
              <a:rPr lang="fr-FR" sz="3200" dirty="0" smtClean="0"/>
              <a:t>Cette </a:t>
            </a:r>
            <a:r>
              <a:rPr lang="fr-FR" sz="3200" dirty="0"/>
              <a:t>Eglise s’emploie à être toujours là où manquent le plus la lumière et la vie du Ressuscité.</a:t>
            </a:r>
          </a:p>
          <a:p>
            <a:pPr algn="r"/>
            <a:r>
              <a:rPr lang="fr-FR" sz="3200" dirty="0"/>
              <a:t>(La joie de l’Evangile, N° 30)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4644008" cy="25105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Dieu, Père de toute vie</a:t>
            </a:r>
            <a:r>
              <a:rPr lang="fr-FR" sz="2000" b="1" dirty="0" smtClean="0"/>
              <a:t>,</a:t>
            </a:r>
            <a:endParaRPr lang="fr-FR" sz="2000" b="1" dirty="0"/>
          </a:p>
          <a:p>
            <a:r>
              <a:rPr lang="fr-FR" sz="2000" dirty="0"/>
              <a:t>Béni sois-tu pour ton Eglise dans la Drôme ! </a:t>
            </a:r>
          </a:p>
          <a:p>
            <a:r>
              <a:rPr lang="fr-FR" sz="2000" dirty="0"/>
              <a:t>Tu l’as comblée de tes largesses au cours des siècles. </a:t>
            </a:r>
          </a:p>
          <a:p>
            <a:r>
              <a:rPr lang="fr-FR" sz="2000" dirty="0"/>
              <a:t>Nous confions à ta grâce son présent et son avenir. </a:t>
            </a:r>
          </a:p>
          <a:p>
            <a:endParaRPr lang="fr-FR" sz="2000" dirty="0"/>
          </a:p>
          <a:p>
            <a:r>
              <a:rPr lang="fr-FR" sz="2000" b="1" dirty="0"/>
              <a:t>Esprit-Saint, </a:t>
            </a:r>
            <a:endParaRPr lang="fr-FR" sz="2000" dirty="0"/>
          </a:p>
          <a:p>
            <a:r>
              <a:rPr lang="fr-FR" sz="2000" dirty="0"/>
              <a:t>Béni sois-tu pour ton action incessante, </a:t>
            </a:r>
          </a:p>
          <a:p>
            <a:r>
              <a:rPr lang="fr-FR" sz="2000" dirty="0"/>
              <a:t>Pour l’audace à laquelle tu nous appelles, manifestée par ce synode. </a:t>
            </a:r>
          </a:p>
          <a:p>
            <a:r>
              <a:rPr lang="fr-FR" sz="2000" dirty="0"/>
              <a:t>Donne-nous de nous mettre à ton écoute. </a:t>
            </a:r>
          </a:p>
          <a:p>
            <a:endParaRPr lang="fr-FR" sz="2000" dirty="0"/>
          </a:p>
          <a:p>
            <a:r>
              <a:rPr lang="fr-FR" sz="2000" b="1" dirty="0"/>
              <a:t>Seigneur Jésus, toi l’envoyé du Père : </a:t>
            </a:r>
            <a:endParaRPr lang="fr-FR" sz="2000" dirty="0"/>
          </a:p>
          <a:p>
            <a:r>
              <a:rPr lang="fr-FR" sz="2000" dirty="0"/>
              <a:t>Par ta parole et ton exemple, tu demeures la source de toute espérance. </a:t>
            </a:r>
          </a:p>
          <a:p>
            <a:r>
              <a:rPr lang="fr-FR" sz="2000" dirty="0"/>
              <a:t>Toi, le Vivant, accompagne nos efforts de conversion : </a:t>
            </a:r>
          </a:p>
          <a:p>
            <a:r>
              <a:rPr lang="fr-FR" sz="2000" dirty="0"/>
              <a:t>Qu’ils soient toujours portés vers la communion fraternelle. </a:t>
            </a:r>
          </a:p>
          <a:p>
            <a:endParaRPr lang="fr-FR" sz="2000" dirty="0"/>
          </a:p>
          <a:p>
            <a:r>
              <a:rPr lang="fr-FR" sz="2000" b="1" dirty="0"/>
              <a:t>Trinité sainte, </a:t>
            </a:r>
            <a:endParaRPr lang="fr-FR" sz="2000" dirty="0"/>
          </a:p>
          <a:p>
            <a:r>
              <a:rPr lang="fr-FR" sz="2000" dirty="0"/>
              <a:t>Puisse ton Eglise dans la Drôme, </a:t>
            </a:r>
          </a:p>
          <a:p>
            <a:r>
              <a:rPr lang="fr-FR" sz="2000" dirty="0"/>
              <a:t>Trouver dans le présent et dans l’avenir que tu lui prépares sa joie et son unité. </a:t>
            </a:r>
          </a:p>
          <a:p>
            <a:endParaRPr lang="fr-FR" sz="2000" dirty="0"/>
          </a:p>
          <a:p>
            <a:r>
              <a:rPr lang="fr-FR" sz="2000" b="1" dirty="0"/>
              <a:t>O Marie, notre mère, </a:t>
            </a:r>
            <a:endParaRPr lang="fr-FR" sz="2000" dirty="0"/>
          </a:p>
          <a:p>
            <a:r>
              <a:rPr lang="fr-FR" sz="2000" dirty="0"/>
              <a:t>Apprends-nous à dire oui et guide-nous sur les chemins de la mission.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1"/>
          <a:stretch/>
        </p:blipFill>
        <p:spPr>
          <a:xfrm>
            <a:off x="6732240" y="121106"/>
            <a:ext cx="2144331" cy="2007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31" y="2561678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2123728" y="5373216"/>
            <a:ext cx="5125815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Synode diocésain </a:t>
            </a:r>
            <a:br>
              <a:rPr lang="fr-FR" sz="480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</a:br>
            <a:endParaRPr lang="fr-FR" sz="4800" dirty="0" smtClean="0"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2708920"/>
            <a:ext cx="8064895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fr-FR" b="1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L'évangélisation, aujourd'hui,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fr-FR" b="1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dans la Drôme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endParaRPr lang="fr-FR" b="1" smtClean="0">
              <a:latin typeface="Comic Sans MS" pitchFamily="66" charset="0"/>
              <a:ea typeface="Marker Felt" charset="0"/>
              <a:cs typeface="Marker Felt" charset="0"/>
              <a:sym typeface="Marker Felt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fr-FR" sz="4800" smtClean="0">
                <a:latin typeface="Comic Sans MS" pitchFamily="66" charset="0"/>
                <a:ea typeface="Marker Felt" charset="0"/>
                <a:cs typeface="Marker Felt" charset="0"/>
                <a:sym typeface="Marker Felt" charset="0"/>
              </a:rPr>
              <a:t>2013-2015</a:t>
            </a:r>
            <a:endParaRPr lang="fr-FR" sz="4800" smtClean="0">
              <a:latin typeface="Comic Sans MS" pitchFamily="66" charset="0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endParaRPr lang="fr-FR" b="1" dirty="0" smtClean="0">
              <a:latin typeface="Comic Sans MS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181"/>
            <a:ext cx="4827511" cy="27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4880" y="390674"/>
            <a:ext cx="7358063" cy="1714500"/>
          </a:xfrm>
        </p:spPr>
        <p:txBody>
          <a:bodyPr>
            <a:normAutofit fontScale="90000"/>
          </a:bodyPr>
          <a:lstStyle/>
          <a:p>
            <a:pPr eaLnBrk="1"/>
            <a:r>
              <a:rPr lang="fr-FR" sz="3800" dirty="0">
                <a:latin typeface="Comic Sans MS" pitchFamily="66" charset="0"/>
              </a:rPr>
              <a:t>Comme les </a:t>
            </a:r>
            <a:r>
              <a:rPr lang="fr-FR" sz="3800" dirty="0" smtClean="0">
                <a:latin typeface="Comic Sans MS" pitchFamily="66" charset="0"/>
              </a:rPr>
              <a:t>disciples, </a:t>
            </a:r>
            <a:r>
              <a:rPr lang="fr-FR" sz="3800" dirty="0">
                <a:latin typeface="Comic Sans MS" pitchFamily="66" charset="0"/>
              </a:rPr>
              <a:t>mettons-nous en marche pour annoncer le Christ </a:t>
            </a:r>
            <a:r>
              <a:rPr lang="fr-FR" sz="3800" dirty="0" smtClean="0">
                <a:latin typeface="Comic Sans MS" pitchFamily="66" charset="0"/>
              </a:rPr>
              <a:t>ressuscité !</a:t>
            </a:r>
            <a:endParaRPr lang="fr-FR" sz="3800" dirty="0">
              <a:latin typeface="Comic Sans MS" pitchFamily="66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378646"/>
            <a:ext cx="8280920" cy="4358495"/>
          </a:xfrm>
        </p:spPr>
        <p:txBody>
          <a:bodyPr>
            <a:normAutofit fontScale="77500" lnSpcReduction="20000"/>
          </a:bodyPr>
          <a:lstStyle/>
          <a:p>
            <a:pPr marL="267881" indent="-267881">
              <a:buFontTx/>
              <a:buChar char="•"/>
            </a:pPr>
            <a:r>
              <a:rPr lang="fr-FR" sz="2800" dirty="0" smtClean="0">
                <a:latin typeface="Comic Sans MS" pitchFamily="66" charset="0"/>
              </a:rPr>
              <a:t>Le mot synode vient du grec </a:t>
            </a:r>
            <a:r>
              <a:rPr lang="fr-FR" sz="2800" i="1" dirty="0" err="1" smtClean="0">
                <a:latin typeface="Comic Sans MS" pitchFamily="66" charset="0"/>
              </a:rPr>
              <a:t>sunodos</a:t>
            </a:r>
            <a:r>
              <a:rPr lang="fr-FR" sz="2800" i="1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: il signifie "faire route ensemble" </a:t>
            </a:r>
          </a:p>
          <a:p>
            <a:pPr marL="267881" indent="-267881">
              <a:buFontTx/>
              <a:buChar char="•"/>
            </a:pPr>
            <a:endParaRPr lang="fr-FR" sz="9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r>
              <a:rPr lang="fr-FR" sz="2800" dirty="0" smtClean="0">
                <a:latin typeface="Comic Sans MS" pitchFamily="66" charset="0"/>
              </a:rPr>
              <a:t>Sun : avec</a:t>
            </a:r>
          </a:p>
          <a:p>
            <a:pPr marL="267881" indent="-267881">
              <a:buFontTx/>
              <a:buChar char="•"/>
            </a:pPr>
            <a:endParaRPr lang="fr-FR" sz="9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r>
              <a:rPr lang="fr-FR" sz="2800" dirty="0" err="1" smtClean="0">
                <a:latin typeface="Comic Sans MS" pitchFamily="66" charset="0"/>
              </a:rPr>
              <a:t>Hodos</a:t>
            </a:r>
            <a:r>
              <a:rPr lang="fr-FR" sz="2800" dirty="0" smtClean="0">
                <a:latin typeface="Comic Sans MS" pitchFamily="66" charset="0"/>
              </a:rPr>
              <a:t> : le chemin</a:t>
            </a: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 smtClean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8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endParaRPr lang="fr-FR" sz="900" dirty="0">
              <a:latin typeface="Comic Sans MS" pitchFamily="66" charset="0"/>
            </a:endParaRPr>
          </a:p>
          <a:p>
            <a:pPr marL="267881" indent="-267881">
              <a:buFontTx/>
              <a:buChar char="•"/>
            </a:pPr>
            <a:r>
              <a:rPr lang="fr-FR" sz="2800" dirty="0">
                <a:latin typeface="Comic Sans MS" pitchFamily="66" charset="0"/>
              </a:rPr>
              <a:t>Le Synode est un moyen que l'évêque se donne pour prévoir et lancer la mission de l'Eglise diocésaine dont il a la charge.</a:t>
            </a:r>
            <a:br>
              <a:rPr lang="fr-FR" sz="2800" dirty="0">
                <a:latin typeface="Comic Sans MS" pitchFamily="66" charset="0"/>
              </a:rPr>
            </a:br>
            <a:r>
              <a:rPr lang="fr-FR" sz="2800" dirty="0">
                <a:latin typeface="Comic Sans MS" pitchFamily="66" charset="0"/>
              </a:rPr>
              <a:t/>
            </a:r>
            <a:br>
              <a:rPr lang="fr-FR" sz="2800" dirty="0">
                <a:latin typeface="Comic Sans MS" pitchFamily="66" charset="0"/>
              </a:rPr>
            </a:br>
            <a:endParaRPr lang="fr-FR" sz="2800" dirty="0" smtClean="0">
              <a:latin typeface="Comic Sans MS" pitchFamily="66" charset="0"/>
            </a:endParaRPr>
          </a:p>
        </p:txBody>
      </p:sp>
      <p:pic>
        <p:nvPicPr>
          <p:cNvPr id="6148" name="Picture 3" descr="as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" t="12941" r="44460" b="44482"/>
          <a:stretch>
            <a:fillRect/>
          </a:stretch>
        </p:blipFill>
        <p:spPr bwMode="auto">
          <a:xfrm>
            <a:off x="4777080" y="3045048"/>
            <a:ext cx="3600400" cy="2149009"/>
          </a:xfrm>
          <a:prstGeom prst="rect">
            <a:avLst/>
          </a:prstGeom>
          <a:noFill/>
          <a:ln w="25400">
            <a:noFill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969944" y="266758"/>
            <a:ext cx="7634503" cy="1061475"/>
          </a:xfrm>
        </p:spPr>
        <p:txBody>
          <a:bodyPr>
            <a:normAutofit fontScale="90000"/>
          </a:bodyPr>
          <a:lstStyle/>
          <a:p>
            <a:pPr eaLnBrk="1"/>
            <a:r>
              <a:rPr lang="fr-FR" dirty="0" smtClean="0">
                <a:latin typeface="Comic Sans MS" pitchFamily="66" charset="0"/>
              </a:rPr>
              <a:t>Déroulement de la préparation du synode</a:t>
            </a: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195424" y="1779861"/>
            <a:ext cx="7647161" cy="464344"/>
          </a:xfrm>
          <a:custGeom>
            <a:avLst/>
            <a:gdLst>
              <a:gd name="T0" fmla="*/ 2147483647 w 21600"/>
              <a:gd name="T1" fmla="*/ 308662369 h 21600"/>
              <a:gd name="T2" fmla="*/ 2147483647 w 21600"/>
              <a:gd name="T3" fmla="*/ 308662369 h 21600"/>
              <a:gd name="T4" fmla="*/ 2147483647 w 21600"/>
              <a:gd name="T5" fmla="*/ 308662369 h 21600"/>
              <a:gd name="T6" fmla="*/ 2147483647 w 21600"/>
              <a:gd name="T7" fmla="*/ 3086623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marL="514350" indent="-514350" algn="l">
              <a:buAutoNum type="arabicParenR"/>
            </a:pPr>
            <a:r>
              <a:rPr lang="fr-FR" sz="2600" b="1" dirty="0" smtClean="0">
                <a:latin typeface="Comic Sans MS" pitchFamily="66" charset="0"/>
              </a:rPr>
              <a:t>Première année (2013-2014) : </a:t>
            </a:r>
          </a:p>
          <a:p>
            <a:pPr algn="l"/>
            <a:r>
              <a:rPr lang="fr-FR" sz="2600" b="1" dirty="0">
                <a:latin typeface="Comic Sans MS" pitchFamily="66" charset="0"/>
              </a:rPr>
              <a:t>	</a:t>
            </a:r>
            <a:r>
              <a:rPr lang="fr-FR" sz="2600" b="1" dirty="0" smtClean="0">
                <a:latin typeface="Comic Sans MS" pitchFamily="66" charset="0"/>
              </a:rPr>
              <a:t>les </a:t>
            </a:r>
            <a:r>
              <a:rPr lang="fr-FR" sz="2600" b="1" dirty="0">
                <a:latin typeface="Comic Sans MS" pitchFamily="66" charset="0"/>
              </a:rPr>
              <a:t>équipes synodales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315" name="AutoShape 3"/>
          <p:cNvSpPr>
            <a:spLocks/>
          </p:cNvSpPr>
          <p:nvPr/>
        </p:nvSpPr>
        <p:spPr bwMode="auto">
          <a:xfrm>
            <a:off x="507022" y="2244558"/>
            <a:ext cx="7870862" cy="423214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l"/>
            <a:endParaRPr lang="fr-FR" sz="2000" dirty="0" smtClean="0">
              <a:latin typeface="Comic Sans MS" pitchFamily="66" charset="0"/>
            </a:endParaRPr>
          </a:p>
          <a:p>
            <a:pPr algn="l"/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Nous avons eu 395 équipes dans tout le diocèse qui se sont retrouvées autour de cette préparation synodale.</a:t>
            </a:r>
          </a:p>
          <a:p>
            <a:pPr algn="l"/>
            <a:endParaRPr lang="fr-FR" sz="2000" b="1" dirty="0">
              <a:latin typeface="Comic Sans MS" pitchFamily="66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Chaque équipe s’est inscrite auprès du secrétariat et a remonté ses propositions sur le sujet du synode.</a:t>
            </a:r>
          </a:p>
          <a:p>
            <a:pPr algn="l"/>
            <a:endParaRPr lang="fr-FR" sz="2000" b="1" dirty="0">
              <a:latin typeface="Comic Sans MS" pitchFamily="66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Moyens: </a:t>
            </a:r>
          </a:p>
          <a:p>
            <a:pPr marL="342900" indent="-342900" algn="l">
              <a:buFontTx/>
              <a:buChar char="-"/>
            </a:pPr>
            <a:r>
              <a:rPr lang="fr-FR" sz="2000" b="1" dirty="0">
                <a:latin typeface="Comic Sans MS" pitchFamily="66" charset="0"/>
              </a:rPr>
              <a:t>L</a:t>
            </a:r>
            <a:r>
              <a:rPr lang="fr-FR" sz="2000" b="1" dirty="0" smtClean="0">
                <a:latin typeface="Comic Sans MS" pitchFamily="66" charset="0"/>
              </a:rPr>
              <a:t>e carnet de route proposé par le secrétariat du synode.</a:t>
            </a:r>
          </a:p>
          <a:p>
            <a:pPr marL="342900" indent="-342900" algn="l">
              <a:buFontTx/>
              <a:buChar char="-"/>
            </a:pPr>
            <a:r>
              <a:rPr lang="fr-FR" sz="2000" b="1" dirty="0">
                <a:latin typeface="Comic Sans MS" pitchFamily="66" charset="0"/>
              </a:rPr>
              <a:t>D</a:t>
            </a:r>
            <a:r>
              <a:rPr lang="fr-FR" sz="2000" b="1" dirty="0" smtClean="0">
                <a:latin typeface="Comic Sans MS" pitchFamily="66" charset="0"/>
              </a:rPr>
              <a:t>es correspondants paroissiaux.</a:t>
            </a:r>
            <a:endParaRPr lang="fr-FR" sz="2000" dirty="0">
              <a:latin typeface="Comic Sans MS" pitchFamily="66" charset="0"/>
            </a:endParaRPr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                      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6009398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3314" grpId="0"/>
      <p:bldP spid="133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206479"/>
              </p:ext>
            </p:extLst>
          </p:nvPr>
        </p:nvGraphicFramePr>
        <p:xfrm>
          <a:off x="4626001" y="2132856"/>
          <a:ext cx="4122463" cy="264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59216" cy="922114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Les équipes synodales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7" y="5593883"/>
            <a:ext cx="1352240" cy="76217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524120"/>
              </p:ext>
            </p:extLst>
          </p:nvPr>
        </p:nvGraphicFramePr>
        <p:xfrm>
          <a:off x="5220072" y="4509120"/>
          <a:ext cx="360040" cy="190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</a:tblGrid>
              <a:tr h="190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16/25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77030"/>
              </p:ext>
            </p:extLst>
          </p:nvPr>
        </p:nvGraphicFramePr>
        <p:xfrm>
          <a:off x="5958577" y="4509120"/>
          <a:ext cx="40003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3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26/45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25253"/>
              </p:ext>
            </p:extLst>
          </p:nvPr>
        </p:nvGraphicFramePr>
        <p:xfrm>
          <a:off x="6732240" y="4548346"/>
          <a:ext cx="413018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0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46/65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64089"/>
              </p:ext>
            </p:extLst>
          </p:nvPr>
        </p:nvGraphicFramePr>
        <p:xfrm>
          <a:off x="7477416" y="4545012"/>
          <a:ext cx="30899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&gt; 65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43757" y="97143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anose="030F0702030302020204" pitchFamily="66" charset="0"/>
              </a:rPr>
              <a:t>395 équipes </a:t>
            </a:r>
            <a:r>
              <a:rPr lang="fr-FR" sz="3200" dirty="0" smtClean="0">
                <a:latin typeface="Comic Sans MS" panose="030F0702030302020204" pitchFamily="66" charset="0"/>
              </a:rPr>
              <a:t>avec 3155 participants</a:t>
            </a:r>
          </a:p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Nombre moyen de personnes/équipe : 8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15688" y="49411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Pyramide des âges</a:t>
            </a:r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18018"/>
              </p:ext>
            </p:extLst>
          </p:nvPr>
        </p:nvGraphicFramePr>
        <p:xfrm>
          <a:off x="5940152" y="3284984"/>
          <a:ext cx="432048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479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1330"/>
              </p:ext>
            </p:extLst>
          </p:nvPr>
        </p:nvGraphicFramePr>
        <p:xfrm>
          <a:off x="5193408" y="3878114"/>
          <a:ext cx="422280" cy="30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280"/>
              </a:tblGrid>
              <a:tr h="300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106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39552" y="4179014"/>
            <a:ext cx="266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Répartition sur le diocèse</a:t>
            </a:r>
            <a:endParaRPr lang="fr-FR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66900"/>
              </p:ext>
            </p:extLst>
          </p:nvPr>
        </p:nvGraphicFramePr>
        <p:xfrm>
          <a:off x="6646888" y="2420888"/>
          <a:ext cx="565376" cy="30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376"/>
              </a:tblGrid>
              <a:tr h="300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1063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9367"/>
              </p:ext>
            </p:extLst>
          </p:nvPr>
        </p:nvGraphicFramePr>
        <p:xfrm>
          <a:off x="7349224" y="2132856"/>
          <a:ext cx="565376" cy="30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376"/>
              </a:tblGrid>
              <a:tr h="300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1259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59949"/>
              </p:ext>
            </p:extLst>
          </p:nvPr>
        </p:nvGraphicFramePr>
        <p:xfrm>
          <a:off x="2010574" y="4653135"/>
          <a:ext cx="2849457" cy="170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714068"/>
              </p:ext>
            </p:extLst>
          </p:nvPr>
        </p:nvGraphicFramePr>
        <p:xfrm>
          <a:off x="139213" y="2048654"/>
          <a:ext cx="3960440" cy="230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96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" grpId="0"/>
      <p:bldP spid="11" grpId="0"/>
      <p:bldP spid="12" grpId="0"/>
      <p:bldP spid="17" grpId="0"/>
      <p:bldGraphic spid="26" grpId="0">
        <p:bldAsOne/>
      </p:bldGraphic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La répartition par paroisse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24950"/>
              </p:ext>
            </p:extLst>
          </p:nvPr>
        </p:nvGraphicFramePr>
        <p:xfrm>
          <a:off x="529208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44008" y="1754783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UP Drôme des collines</a:t>
            </a:r>
          </a:p>
          <a:p>
            <a:pPr algn="ctr"/>
            <a:r>
              <a:rPr lang="fr-FR" b="1" dirty="0" smtClean="0"/>
              <a:t>11%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84168" y="220486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UP La </a:t>
            </a:r>
            <a:r>
              <a:rPr lang="fr-FR" b="1" dirty="0" err="1" smtClean="0"/>
              <a:t>Romanaise</a:t>
            </a:r>
            <a:endParaRPr lang="fr-FR" b="1" dirty="0" smtClean="0"/>
          </a:p>
          <a:p>
            <a:pPr algn="ctr"/>
            <a:r>
              <a:rPr lang="fr-FR" b="1" dirty="0" smtClean="0"/>
              <a:t>15%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04048" y="357301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UP Le Valentinois</a:t>
            </a:r>
          </a:p>
          <a:p>
            <a:pPr algn="ctr"/>
            <a:r>
              <a:rPr lang="fr-FR" b="1" dirty="0" smtClean="0"/>
              <a:t>26%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771800" y="429309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UP Le Diois-</a:t>
            </a:r>
            <a:r>
              <a:rPr lang="fr-FR" b="1" dirty="0" err="1" smtClean="0"/>
              <a:t>Crestois</a:t>
            </a:r>
            <a:endParaRPr lang="fr-FR" b="1" dirty="0" smtClean="0"/>
          </a:p>
          <a:p>
            <a:pPr algn="ctr"/>
            <a:r>
              <a:rPr lang="fr-FR" b="1" dirty="0"/>
              <a:t>8</a:t>
            </a:r>
            <a:r>
              <a:rPr lang="fr-FR" b="1" dirty="0" smtClean="0"/>
              <a:t>%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03648" y="316009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UP Portes de Provences</a:t>
            </a:r>
          </a:p>
          <a:p>
            <a:pPr algn="ctr"/>
            <a:r>
              <a:rPr lang="fr-FR" b="1" dirty="0" smtClean="0"/>
              <a:t>17%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58816" y="2060848"/>
            <a:ext cx="199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UP Entre Lance et Ventoux</a:t>
            </a:r>
          </a:p>
          <a:p>
            <a:pPr algn="ctr"/>
            <a:r>
              <a:rPr lang="fr-FR" b="1" dirty="0" smtClean="0"/>
              <a:t>12%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Le carnet de route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err="1" smtClean="0">
                <a:latin typeface="Comic Sans MS" panose="030F0702030302020204" pitchFamily="66" charset="0"/>
              </a:rPr>
              <a:t>Rq</a:t>
            </a:r>
            <a:r>
              <a:rPr lang="fr-FR" sz="1800" dirty="0" smtClean="0">
                <a:latin typeface="Comic Sans MS" panose="030F0702030302020204" pitchFamily="66" charset="0"/>
              </a:rPr>
              <a:t>: Prix du carnet 30c/exemplaire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Synthèse des avis sur la première partie du travail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53063"/>
              </p:ext>
            </p:extLst>
          </p:nvPr>
        </p:nvGraphicFramePr>
        <p:xfrm>
          <a:off x="1403648" y="2924944"/>
          <a:ext cx="6408712" cy="1584176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204356"/>
                <a:gridCol w="3204356"/>
              </a:tblGrid>
              <a:tr h="523214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Remarque sur le carnet de route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0481">
                <a:tc>
                  <a:txBody>
                    <a:bodyPr/>
                    <a:lstStyle/>
                    <a:p>
                      <a:r>
                        <a:rPr lang="fr-FR" dirty="0" smtClean="0"/>
                        <a:t>Bien conçu, utile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62 %</a:t>
                      </a:r>
                      <a:endParaRPr lang="fr-FR" dirty="0"/>
                    </a:p>
                  </a:txBody>
                  <a:tcPr/>
                </a:tc>
              </a:tr>
              <a:tr h="530481">
                <a:tc>
                  <a:txBody>
                    <a:bodyPr/>
                    <a:lstStyle/>
                    <a:p>
                      <a:r>
                        <a:rPr lang="fr-FR" dirty="0" smtClean="0"/>
                        <a:t>Dur-dur quand même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45 %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5974969"/>
            <a:ext cx="1352240" cy="7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Synthèse des avis sur la première partie du travail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omic Sans MS" panose="030F0702030302020204" pitchFamily="66" charset="0"/>
              </a:rPr>
              <a:t>e questionnaire</a:t>
            </a:r>
          </a:p>
          <a:p>
            <a:pPr marL="0" indent="0" algn="ctr">
              <a:buNone/>
            </a:pPr>
            <a:r>
              <a:rPr lang="fr-FR" sz="1800" dirty="0" smtClean="0">
                <a:latin typeface="Comic Sans MS" panose="030F0702030302020204" pitchFamily="66" charset="0"/>
              </a:rPr>
              <a:t>En moyenne, par équipe, sur 19 personnes contactées, 12 ont répondu.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91045"/>
              </p:ext>
            </p:extLst>
          </p:nvPr>
        </p:nvGraphicFramePr>
        <p:xfrm>
          <a:off x="1331640" y="2204864"/>
          <a:ext cx="6096000" cy="184404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048000"/>
                <a:gridCol w="3048000"/>
              </a:tblGrid>
              <a:tr h="130592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Remarque sur le questionnaire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fr-FR" dirty="0" smtClean="0"/>
                        <a:t>Trop long, trop compliqué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57 %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Intéressant,</a:t>
                      </a:r>
                      <a:r>
                        <a:rPr lang="fr-FR" baseline="0" dirty="0" smtClean="0"/>
                        <a:t> bien fait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34 %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Trop institutionnel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19 %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 mauvaises 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69589"/>
              </p:ext>
            </p:extLst>
          </p:nvPr>
        </p:nvGraphicFramePr>
        <p:xfrm>
          <a:off x="1331640" y="4221088"/>
          <a:ext cx="6096000" cy="24942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L’accueil du questionnaire</a:t>
                      </a:r>
                      <a:r>
                        <a:rPr lang="fr-FR" baseline="0" dirty="0" smtClean="0"/>
                        <a:t> par des personnes extérieures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Positifs, très positifs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70 %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Avis mitigés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18 %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Des occasions d’annonce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15 %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Des difficultés et des peurs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15 %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Une Eglise</a:t>
                      </a:r>
                      <a:r>
                        <a:rPr lang="fr-FR" baseline="0" dirty="0" smtClean="0"/>
                        <a:t> mal connue et parfois suspecte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13 %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4" y="6093295"/>
            <a:ext cx="1142305" cy="6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1097</Words>
  <Application>Microsoft Office PowerPoint</Application>
  <PresentationFormat>Affichage à l'écran (4:3)</PresentationFormat>
  <Paragraphs>253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Synode diocésain  </vt:lpstr>
      <vt:lpstr>Présentation PowerPoint</vt:lpstr>
      <vt:lpstr>Présentation PowerPoint</vt:lpstr>
      <vt:lpstr>Comme les disciples, mettons-nous en marche pour annoncer le Christ ressuscité !</vt:lpstr>
      <vt:lpstr>Déroulement de la préparation du synode</vt:lpstr>
      <vt:lpstr>Les équipes synodales</vt:lpstr>
      <vt:lpstr>La répartition par paroisse</vt:lpstr>
      <vt:lpstr>Synthèse des avis sur la première partie du travail</vt:lpstr>
      <vt:lpstr>Synthèse des avis sur la première partie du travail</vt:lpstr>
      <vt:lpstr>Présentation PowerPoint</vt:lpstr>
      <vt:lpstr>Déroulement de la préparation du synode</vt:lpstr>
      <vt:lpstr>Déroulement du synode (2015)</vt:lpstr>
      <vt:lpstr>Déroulement du synode (2015)</vt:lpstr>
      <vt:lpstr>Premiers messages des équipes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Synode diocésain  2013-2015</dc:title>
  <dc:creator>user</dc:creator>
  <cp:lastModifiedBy>utilisateur</cp:lastModifiedBy>
  <cp:revision>86</cp:revision>
  <dcterms:created xsi:type="dcterms:W3CDTF">2013-05-22T08:09:28Z</dcterms:created>
  <dcterms:modified xsi:type="dcterms:W3CDTF">2014-12-13T08:59:31Z</dcterms:modified>
</cp:coreProperties>
</file>